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2" r:id="rId10"/>
    <p:sldId id="261" r:id="rId11"/>
    <p:sldId id="266" r:id="rId12"/>
    <p:sldId id="267" r:id="rId13"/>
    <p:sldId id="268" r:id="rId14"/>
  </p:sldIdLst>
  <p:sldSz cx="14630400" cy="8229600"/>
  <p:notesSz cx="8229600" cy="14630400"/>
  <p:embeddedFontLs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Edwardian Script ITC" panose="030303020407070D0804" pitchFamily="66" charset="0"/>
      <p:regular r:id="rId20"/>
    </p:embeddedFont>
    <p:embeddedFont>
      <p:font typeface="Fraunces Extra Bold" panose="020B0604020202020204" charset="0"/>
      <p:regular r:id="rId21"/>
      <p:italic r:id="rId22"/>
    </p:embeddedFont>
    <p:embeddedFont>
      <p:font typeface="Nobile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64"/>
    <p:restoredTop sz="94610"/>
  </p:normalViewPr>
  <p:slideViewPr>
    <p:cSldViewPr snapToGrid="0" snapToObjects="1">
      <p:cViewPr varScale="1">
        <p:scale>
          <a:sx n="85" d="100"/>
          <a:sy n="85" d="100"/>
        </p:scale>
        <p:origin x="26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7254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EA16B8-7839-648B-10A4-6BC23C725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AEA5BE7-1E07-222C-6E64-8396231B9D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611AAF-FDFE-582F-9B58-43EA0E8D7D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AB0285-C076-FB19-3FB4-8D42CAB2300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628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F27CA0-3CAE-3CA5-957A-CF2CC8B61F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C888AF-6A59-2F24-0032-0ECB158D00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D04447-F7E6-35D0-4FDA-4159700B9E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AED6DB-01A1-0398-1740-E8B400E9D77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6098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B26FA0-5DC0-90E6-1CF6-2BAB3B63C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9E33AA-1607-CA9B-BC79-E77483BD0B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34A4110-34EF-91A9-38F4-8105D23C78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242073-0AC6-02B8-9366-87F0D3A999A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88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2843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Hierarchical Sub-Object Detector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861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</a:rPr>
              <a:t>By:-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121116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6756440" y="5104209"/>
            <a:ext cx="274486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obile Bold" pitchFamily="34" charset="0"/>
                <a:ea typeface="Nobile Bold" pitchFamily="34" charset="-122"/>
                <a:cs typeface="Nobile Bold" pitchFamily="34" charset="-120"/>
              </a:rPr>
              <a:t>Jay Dev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obile Bold" pitchFamily="34" charset="0"/>
                <a:ea typeface="Nobile Bold" pitchFamily="34" charset="-122"/>
                <a:cs typeface="Nobile Bold" pitchFamily="34" charset="-120"/>
              </a:rPr>
              <a:t>Himanshi Singh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obile Bold" pitchFamily="34" charset="0"/>
                <a:ea typeface="Nobile Bold" pitchFamily="34" charset="-122"/>
              </a:rPr>
              <a:t>Kunal Kumar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obile Bold" pitchFamily="34" charset="0"/>
                <a:ea typeface="Nobile Bold" pitchFamily="34" charset="-122"/>
              </a:rPr>
              <a:t>Sumit Kumar</a:t>
            </a:r>
            <a:endParaRPr lang="en-US" sz="2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ABC753-115F-CEE1-309E-6B25B34FD317}"/>
              </a:ext>
            </a:extLst>
          </p:cNvPr>
          <p:cNvSpPr/>
          <p:nvPr/>
        </p:nvSpPr>
        <p:spPr>
          <a:xfrm>
            <a:off x="12830225" y="7714445"/>
            <a:ext cx="1697143" cy="4346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68698"/>
            <a:ext cx="60094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Sample JSON Output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17639"/>
            <a:ext cx="7556421" cy="3243263"/>
          </a:xfrm>
          <a:prstGeom prst="roundRect">
            <a:avLst>
              <a:gd name="adj" fmla="val 6294"/>
            </a:avLst>
          </a:prstGeom>
          <a:solidFill>
            <a:srgbClr val="DDEE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782479" y="3017639"/>
            <a:ext cx="7579043" cy="3243263"/>
          </a:xfrm>
          <a:prstGeom prst="roundRect">
            <a:avLst>
              <a:gd name="adj" fmla="val 1049"/>
            </a:avLst>
          </a:prstGeom>
          <a:solidFill>
            <a:srgbClr val="DDEEE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009293" y="3187660"/>
            <a:ext cx="7125414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highlight>
                  <a:srgbClr val="DDEEE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{ 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highlight>
                  <a:srgbClr val="DDEEE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"object": “Car", 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highlight>
                  <a:srgbClr val="DDEEE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"bbox": [100, 150, 200, 250], 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highlight>
                  <a:srgbClr val="DDEEE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"sub_objects": [ 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highlight>
                  <a:srgbClr val="DDEEE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{"name": “person", "bbox": [120, 170, 140, 190]}, 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highlight>
                  <a:srgbClr val="DDEEE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{"name": “License Plate", "bbox": [180, 210, 190, 220]} 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highlight>
                  <a:srgbClr val="DDEEE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] }</a:t>
            </a:r>
            <a:endParaRPr lang="en-US" sz="17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3C0101-15CB-C4AA-BA0C-09EC008C1F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2833" y="0"/>
            <a:ext cx="6398638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032484-1875-EB68-2559-5B34EC7160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90B2454-F61B-0206-1679-A75E4E75D845}"/>
              </a:ext>
            </a:extLst>
          </p:cNvPr>
          <p:cNvSpPr/>
          <p:nvPr/>
        </p:nvSpPr>
        <p:spPr>
          <a:xfrm>
            <a:off x="561442" y="446916"/>
            <a:ext cx="75186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IN" sz="4800" dirty="0"/>
              <a:t>Demo / Screenshot</a:t>
            </a:r>
            <a:endParaRPr lang="en-US" sz="44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E42C967-1293-DD30-146C-5D5E30F08A5C}"/>
              </a:ext>
            </a:extLst>
          </p:cNvPr>
          <p:cNvSpPr/>
          <p:nvPr/>
        </p:nvSpPr>
        <p:spPr>
          <a:xfrm>
            <a:off x="12830225" y="7714445"/>
            <a:ext cx="1697143" cy="4346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AA8D2A11-1FC2-4A8F-DC86-CA200AAE18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46304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80D0BEE4-5EDE-747D-5ECA-91641297BB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46304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102122AC-D736-25B6-A7EB-1802E17FB3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46304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31703AE-0B82-5D3C-0098-43B193016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4351" y="1433641"/>
            <a:ext cx="11306993" cy="649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782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726195-944F-0E46-11AE-48573C1E42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04110C2-1148-3526-493B-0CA6962097CC}"/>
              </a:ext>
            </a:extLst>
          </p:cNvPr>
          <p:cNvSpPr/>
          <p:nvPr/>
        </p:nvSpPr>
        <p:spPr>
          <a:xfrm>
            <a:off x="688860" y="2260105"/>
            <a:ext cx="75186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IN" sz="4800" dirty="0"/>
              <a:t>Conclusion</a:t>
            </a:r>
            <a:endParaRPr lang="en-US" sz="44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B99DD18D-8D63-90C8-84F0-76A39E3B5F14}"/>
              </a:ext>
            </a:extLst>
          </p:cNvPr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00158225-2C46-7B86-F905-7266A2235714}"/>
              </a:ext>
            </a:extLst>
          </p:cNvPr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FFB7BE47-77BB-F498-D3E8-C31898978629}"/>
              </a:ext>
            </a:extLst>
          </p:cNvPr>
          <p:cNvSpPr/>
          <p:nvPr/>
        </p:nvSpPr>
        <p:spPr>
          <a:xfrm>
            <a:off x="1310950" y="3246479"/>
            <a:ext cx="8440151" cy="603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850"/>
              </a:lnSpc>
              <a:buSzPct val="100000"/>
            </a:pPr>
            <a:r>
              <a:rPr lang="en-US" sz="2400" dirty="0"/>
              <a:t>First real-time CPU-capable detector with hierarchical sub-object structure</a:t>
            </a:r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C74B74A0-6B74-B59A-6CA7-2C9B7D9D5AAC}"/>
              </a:ext>
            </a:extLst>
          </p:cNvPr>
          <p:cNvSpPr/>
          <p:nvPr/>
        </p:nvSpPr>
        <p:spPr>
          <a:xfrm>
            <a:off x="1310950" y="375189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850"/>
              </a:lnSpc>
              <a:buSzPct val="100000"/>
            </a:pPr>
            <a:r>
              <a:rPr lang="en-US" sz="2400" dirty="0"/>
              <a:t>Designed for impact, efficiency, and scalability.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F1AFBA-F8C4-8212-B926-67511AA4B157}"/>
              </a:ext>
            </a:extLst>
          </p:cNvPr>
          <p:cNvSpPr/>
          <p:nvPr/>
        </p:nvSpPr>
        <p:spPr>
          <a:xfrm>
            <a:off x="12830225" y="7714445"/>
            <a:ext cx="1697143" cy="4346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838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C97008-29F9-8AD4-49BE-FF02CEDEE2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3343217-42A6-365F-7750-E4A3C25FC4C6}"/>
              </a:ext>
            </a:extLst>
          </p:cNvPr>
          <p:cNvSpPr/>
          <p:nvPr/>
        </p:nvSpPr>
        <p:spPr>
          <a:xfrm>
            <a:off x="2428554" y="3760411"/>
            <a:ext cx="75186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8000" b="1" dirty="0">
                <a:latin typeface="Edwardian Script ITC" panose="030303020407070D0804" pitchFamily="66" charset="0"/>
              </a:rPr>
              <a:t>Thank you! Happy to take questions.</a:t>
            </a: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B613C6A0-0AE3-5730-8C8F-2661CF0CC0F0}"/>
              </a:ext>
            </a:extLst>
          </p:cNvPr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B7EFC66B-7EF4-0717-4950-B880DCDF575E}"/>
              </a:ext>
            </a:extLst>
          </p:cNvPr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05CD5A4A-7F92-1EF6-8EF0-A7607BEC6EAD}"/>
              </a:ext>
            </a:extLst>
          </p:cNvPr>
          <p:cNvSpPr/>
          <p:nvPr/>
        </p:nvSpPr>
        <p:spPr>
          <a:xfrm>
            <a:off x="1310950" y="3246479"/>
            <a:ext cx="8440151" cy="603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850"/>
              </a:lnSpc>
              <a:buSzPct val="100000"/>
            </a:pPr>
            <a:endParaRPr lang="en-US" sz="2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39F2F64-3CA9-9DED-D8F8-2F82A93DC862}"/>
              </a:ext>
            </a:extLst>
          </p:cNvPr>
          <p:cNvSpPr/>
          <p:nvPr/>
        </p:nvSpPr>
        <p:spPr>
          <a:xfrm>
            <a:off x="12830225" y="7714445"/>
            <a:ext cx="1697143" cy="4346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698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5423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59129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530906" y="5669161"/>
            <a:ext cx="50955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Real-time systems miss sub-objects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6159579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Helmet, face mask, machine parts often undetected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57003" y="559129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8194119" y="5669161"/>
            <a:ext cx="40108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Critical in multiple domains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194119" y="6159579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Surveillance, quality assurance, healthcare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353C4E3-1593-F646-0B95-7FACE9DEF98F}"/>
              </a:ext>
            </a:extLst>
          </p:cNvPr>
          <p:cNvSpPr/>
          <p:nvPr/>
        </p:nvSpPr>
        <p:spPr>
          <a:xfrm>
            <a:off x="12830225" y="7714445"/>
            <a:ext cx="1697143" cy="4346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42707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Objective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319713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530906" y="5397579"/>
            <a:ext cx="46280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Detect main and sub-objects live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7457003" y="5319713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8194119" y="5397579"/>
            <a:ext cx="34886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Output structured JSON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793790" y="6283643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530906" y="6361509"/>
            <a:ext cx="48352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Crop detected objects for analysis</a:t>
            </a:r>
            <a:endParaRPr lang="en-US" sz="2200" dirty="0"/>
          </a:p>
        </p:txBody>
      </p:sp>
      <p:sp>
        <p:nvSpPr>
          <p:cNvPr id="10" name="Shape 7"/>
          <p:cNvSpPr/>
          <p:nvPr/>
        </p:nvSpPr>
        <p:spPr>
          <a:xfrm>
            <a:off x="7457003" y="6283643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8194119" y="6361509"/>
            <a:ext cx="36355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Run at 10–30 FPS on CPU</a:t>
            </a:r>
            <a:endParaRPr lang="en-US" sz="22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9753F8D-D360-BD37-E1EE-5704FAACF8B6}"/>
              </a:ext>
            </a:extLst>
          </p:cNvPr>
          <p:cNvSpPr/>
          <p:nvPr/>
        </p:nvSpPr>
        <p:spPr>
          <a:xfrm>
            <a:off x="12830225" y="7714445"/>
            <a:ext cx="1697143" cy="4346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41CF132-5891-8AC9-4B9E-89577A21A4A2}"/>
              </a:ext>
            </a:extLst>
          </p:cNvPr>
          <p:cNvGrpSpPr/>
          <p:nvPr/>
        </p:nvGrpSpPr>
        <p:grpSpPr>
          <a:xfrm>
            <a:off x="1656413" y="414337"/>
            <a:ext cx="10740453" cy="3118041"/>
            <a:chOff x="0" y="0"/>
            <a:chExt cx="5943600" cy="2302551"/>
          </a:xfrm>
        </p:grpSpPr>
        <p:pic>
          <p:nvPicPr>
            <p:cNvPr id="14" name="Picture 13" descr="A person in a blue jacket&#10;&#10;AI-generated content may be incorrect.">
              <a:extLst>
                <a:ext uri="{FF2B5EF4-FFF2-40B4-BE49-F238E27FC236}">
                  <a16:creationId xmlns:a16="http://schemas.microsoft.com/office/drawing/2014/main" id="{9169CEA8-4CC5-EA79-11DD-AA4FB69C89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580"/>
            <a:stretch/>
          </p:blipFill>
          <p:spPr bwMode="auto">
            <a:xfrm>
              <a:off x="0" y="0"/>
              <a:ext cx="5943600" cy="2149475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15" name="Text Box 1">
              <a:extLst>
                <a:ext uri="{FF2B5EF4-FFF2-40B4-BE49-F238E27FC236}">
                  <a16:creationId xmlns:a16="http://schemas.microsoft.com/office/drawing/2014/main" id="{CA9E9AF3-74FB-98E7-4B1C-A1DA09E0C883}"/>
                </a:ext>
              </a:extLst>
            </p:cNvPr>
            <p:cNvSpPr txBox="1"/>
            <p:nvPr/>
          </p:nvSpPr>
          <p:spPr>
            <a:xfrm>
              <a:off x="0" y="2200275"/>
              <a:ext cx="5943600" cy="102276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>
                <a:spcAft>
                  <a:spcPts val="1000"/>
                </a:spcAft>
              </a:pPr>
              <a:endParaRPr lang="en-IN" sz="900" i="1" kern="100" dirty="0">
                <a:solidFill>
                  <a:srgbClr val="0E284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F0D2575-6CD6-CDA9-55A7-C0FA4F9622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0"/>
            <a:ext cx="1234440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76629" y="15659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Detection Pipeline</a:t>
            </a:r>
            <a:endParaRPr lang="en-US" sz="44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36DE9AC-8F9E-280E-AEC7-85D283F1359F}"/>
              </a:ext>
            </a:extLst>
          </p:cNvPr>
          <p:cNvSpPr/>
          <p:nvPr/>
        </p:nvSpPr>
        <p:spPr>
          <a:xfrm>
            <a:off x="12830225" y="7714445"/>
            <a:ext cx="1697143" cy="4346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diagram of a process&#10;&#10;AI-generated content may be incorrect.">
            <a:extLst>
              <a:ext uri="{FF2B5EF4-FFF2-40B4-BE49-F238E27FC236}">
                <a16:creationId xmlns:a16="http://schemas.microsoft.com/office/drawing/2014/main" id="{A5109594-CD9C-CBAE-FF3F-E79F706B00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4348" t="13184" r="1158" b="-557"/>
          <a:stretch/>
        </p:blipFill>
        <p:spPr>
          <a:xfrm>
            <a:off x="1795012" y="1701874"/>
            <a:ext cx="10476000" cy="568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361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Performance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685092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20604" y="1911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FPS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2402324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10–30 frames per second on CPU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218855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20604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Model Size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0604" y="393608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~3MB lightweight YOLOv8n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752618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20604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Example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46985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15 FPS on Intel i7 processor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3823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Applications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087172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880961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Quality Assurance</a:t>
            </a:r>
            <a:endParaRPr lang="en-US" sz="22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3493" y="3087172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893493" y="3880961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Security Surveillance</a:t>
            </a:r>
            <a:endParaRPr lang="en-US" sz="22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6795" y="3087172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1506795" y="3880961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Healthcare Monitoring</a:t>
            </a:r>
            <a:endParaRPr lang="en-US" sz="220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5043249"/>
            <a:ext cx="566976" cy="566976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6280190" y="5837039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Retail Analytics</a:t>
            </a:r>
            <a:endParaRPr lang="en-US" sz="22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6C71A53-7CF2-7898-239A-B13077740506}"/>
              </a:ext>
            </a:extLst>
          </p:cNvPr>
          <p:cNvSpPr/>
          <p:nvPr/>
        </p:nvSpPr>
        <p:spPr>
          <a:xfrm>
            <a:off x="12830225" y="7714445"/>
            <a:ext cx="1697143" cy="4346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75186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Challenges &amp; Future Work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Challenges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Overlap handling: boundary logic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Speed: lightweight model optimization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Future Work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Integrate object tracking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 transformers for sub-object detection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Implement feedback loop improvements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250D7B-A6BA-B4E5-6DB2-23C4A974DECE}"/>
              </a:ext>
            </a:extLst>
          </p:cNvPr>
          <p:cNvSpPr/>
          <p:nvPr/>
        </p:nvSpPr>
        <p:spPr>
          <a:xfrm>
            <a:off x="12830225" y="7714445"/>
            <a:ext cx="1697143" cy="4346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61462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Cropping Feature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663565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530906" y="5741432"/>
            <a:ext cx="34214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Crop and save sub-objects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5235893" y="5663565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5973008" y="5741432"/>
            <a:ext cx="33781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Stream cropped images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9677995" y="5663565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415111" y="5741432"/>
            <a:ext cx="34214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Facilitates detailed analytics</a:t>
            </a:r>
            <a:endParaRPr lang="en-US" sz="22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71F2B-B121-295C-8335-5B84515B6BD8}"/>
              </a:ext>
            </a:extLst>
          </p:cNvPr>
          <p:cNvSpPr/>
          <p:nvPr/>
        </p:nvSpPr>
        <p:spPr>
          <a:xfrm>
            <a:off x="12830225" y="7714445"/>
            <a:ext cx="1697143" cy="4346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246</Words>
  <Application>Microsoft Office PowerPoint</Application>
  <PresentationFormat>Custom</PresentationFormat>
  <Paragraphs>67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Nobile Bold</vt:lpstr>
      <vt:lpstr>Fraunces Extra Bold</vt:lpstr>
      <vt:lpstr>Arial</vt:lpstr>
      <vt:lpstr>Nobile</vt:lpstr>
      <vt:lpstr>Edwardian Script ITC</vt:lpstr>
      <vt:lpstr>Consolas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INFINITY X</cp:lastModifiedBy>
  <cp:revision>10</cp:revision>
  <dcterms:created xsi:type="dcterms:W3CDTF">2025-05-26T18:09:56Z</dcterms:created>
  <dcterms:modified xsi:type="dcterms:W3CDTF">2025-05-27T08:10:43Z</dcterms:modified>
</cp:coreProperties>
</file>